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2" r:id="rId1"/>
  </p:sldMasterIdLst>
  <p:notesMasterIdLst>
    <p:notesMasterId r:id="rId8"/>
  </p:notesMasterIdLst>
  <p:handoutMasterIdLst>
    <p:handoutMasterId r:id="rId9"/>
  </p:handoutMasterIdLst>
  <p:sldIdLst>
    <p:sldId id="538" r:id="rId2"/>
    <p:sldId id="976" r:id="rId3"/>
    <p:sldId id="977" r:id="rId4"/>
    <p:sldId id="975" r:id="rId5"/>
    <p:sldId id="978" r:id="rId6"/>
    <p:sldId id="979" r:id="rId7"/>
  </p:sldIdLst>
  <p:sldSz cx="9144000" cy="6858000" type="screen4x3"/>
  <p:notesSz cx="7099300" cy="10234613"/>
  <p:embeddedFontLst>
    <p:embeddedFont>
      <p:font typeface="Garamond" panose="02020404030301010803" pitchFamily="18" charset="0"/>
      <p:regular r:id="rId10"/>
      <p:bold r:id="rId11"/>
      <p:italic r:id="rId12"/>
    </p:embeddedFont>
  </p:embeddedFontLst>
  <p:custDataLst>
    <p:tags r:id="rId1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00"/>
    <a:srgbClr val="92D050"/>
    <a:srgbClr val="FF0000"/>
    <a:srgbClr val="FFCC00"/>
    <a:srgbClr val="00FFFF"/>
    <a:srgbClr val="000000"/>
    <a:srgbClr val="00B0F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780" autoAdjust="0"/>
    <p:restoredTop sz="84800" autoAdjust="0"/>
  </p:normalViewPr>
  <p:slideViewPr>
    <p:cSldViewPr snapToGrid="0">
      <p:cViewPr varScale="1">
        <p:scale>
          <a:sx n="79" d="100"/>
          <a:sy n="79" d="100"/>
        </p:scale>
        <p:origin x="-10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40"/>
    </p:cViewPr>
  </p:sorterViewPr>
  <p:notesViewPr>
    <p:cSldViewPr snapToGrid="0">
      <p:cViewPr varScale="1">
        <p:scale>
          <a:sx n="77" d="100"/>
          <a:sy n="77" d="100"/>
        </p:scale>
        <p:origin x="-3270" y="-90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A6FDA00B-9137-4FF7-B78D-66CAEF5829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2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24E35E52-E166-463F-80CD-1C15ADD3B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43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fld id="{2186188F-9B62-4834-9FB8-BB2C0336E231}" type="slidenum">
              <a:rPr lang="en-US" smtClean="0">
                <a:latin typeface="Times New Roman" pitchFamily="18" charset="0"/>
              </a:rPr>
              <a:pPr>
                <a:defRPr/>
              </a:pPr>
              <a:t>1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Integrator that Robert made using Blender flying over simple terrain.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35E52-E166-463F-80CD-1C15ADD3BBC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6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>
            <a:spLocks noChangeArrowheads="1"/>
          </p:cNvSpPr>
          <p:nvPr/>
        </p:nvSpPr>
        <p:spPr bwMode="auto">
          <a:xfrm>
            <a:off x="0" y="1447800"/>
            <a:ext cx="9144000" cy="5410200"/>
          </a:xfrm>
          <a:prstGeom prst="rect">
            <a:avLst/>
          </a:prstGeom>
          <a:gradFill rotWithShape="1">
            <a:gsLst>
              <a:gs pos="0">
                <a:srgbClr val="598CE7"/>
              </a:gs>
              <a:gs pos="100000">
                <a:srgbClr val="2254D2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>
              <a:defRPr/>
            </a:pPr>
            <a:endParaRPr lang="en-US" altLang="en-US" smtClean="0">
              <a:latin typeface="Arial" charset="0"/>
            </a:endParaRPr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gradFill rotWithShape="1">
            <a:gsLst>
              <a:gs pos="0">
                <a:srgbClr val="598CE7"/>
              </a:gs>
              <a:gs pos="100000">
                <a:srgbClr val="2254D2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>
              <a:defRPr/>
            </a:pPr>
            <a:endParaRPr lang="en-US" altLang="en-US" smtClean="0">
              <a:latin typeface="Arial" charset="0"/>
            </a:endParaRPr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0" y="1143000"/>
            <a:ext cx="9144000" cy="152400"/>
          </a:xfrm>
          <a:prstGeom prst="rect">
            <a:avLst/>
          </a:prstGeom>
          <a:gradFill rotWithShape="1">
            <a:gsLst>
              <a:gs pos="0">
                <a:srgbClr val="C78D25"/>
              </a:gs>
              <a:gs pos="50000">
                <a:srgbClr val="EBD173"/>
              </a:gs>
              <a:gs pos="100000">
                <a:srgbClr val="C78D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1328738" y="144463"/>
            <a:ext cx="626427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>
              <a:defRPr/>
            </a:pPr>
            <a:r>
              <a:rPr lang="en-US" sz="2000" b="1" dirty="0" smtClean="0">
                <a:solidFill>
                  <a:schemeClr val="bg1"/>
                </a:solidFill>
                <a:cs typeface="+mn-cs"/>
              </a:rPr>
              <a:t>Autonomous Flight Systems Laboratory</a:t>
            </a:r>
          </a:p>
          <a:p>
            <a:pPr algn="ctr">
              <a:defRPr/>
            </a:pPr>
            <a:endParaRPr lang="en-US" sz="700" b="1" dirty="0" smtClean="0">
              <a:solidFill>
                <a:schemeClr val="bg1"/>
              </a:solidFill>
              <a:cs typeface="+mn-cs"/>
            </a:endParaRPr>
          </a:p>
          <a:p>
            <a:pPr algn="ctr">
              <a:defRPr/>
            </a:pPr>
            <a:r>
              <a:rPr lang="en-US" sz="2000" b="1" dirty="0" smtClean="0">
                <a:solidFill>
                  <a:schemeClr val="bg1"/>
                </a:solidFill>
                <a:cs typeface="+mn-cs"/>
              </a:rPr>
              <a:t>Department of Aeronautics and Astronautics</a:t>
            </a:r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0" y="1295400"/>
            <a:ext cx="9144000" cy="152400"/>
          </a:xfrm>
          <a:prstGeom prst="rect">
            <a:avLst/>
          </a:prstGeom>
          <a:gradFill rotWithShape="1">
            <a:gsLst>
              <a:gs pos="0">
                <a:srgbClr val="181847"/>
              </a:gs>
              <a:gs pos="50000">
                <a:srgbClr val="333399"/>
              </a:gs>
              <a:gs pos="100000">
                <a:srgbClr val="18184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pic>
        <p:nvPicPr>
          <p:cNvPr id="9" name="Picture 34" descr="AFSL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71438"/>
            <a:ext cx="1268412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C:\Users\lum\Desktop\TEMP\UniversityArtPack\UniversityArtPack Folder\GIF\UW.Signature_stacked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115888"/>
            <a:ext cx="17049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8001000" cy="2209800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429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114800"/>
            <a:ext cx="7162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4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393BD-33AE-41D6-BC8D-A2A0D5481D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339938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87313"/>
            <a:ext cx="2209800" cy="6465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87313"/>
            <a:ext cx="6477000" cy="6465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C0A31-A737-45CF-A3C6-A1AD64FF0A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394106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268413" y="87313"/>
            <a:ext cx="76803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924D8-0D9E-44F2-8C42-1FCED482E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187578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13" y="87313"/>
            <a:ext cx="76803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3638"/>
            <a:ext cx="4343400" cy="5389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0512D-D648-4AC1-B04E-66F0AF900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863928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13" y="87313"/>
            <a:ext cx="76803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163638"/>
            <a:ext cx="4343400" cy="5389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2D1F0-9D7A-452B-A678-2DA6CA7F3D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148460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4F64F-0141-4F3B-9AB9-B5945DD224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295625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5B57F-D84B-4885-BE11-F8B69D9E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374197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3638"/>
            <a:ext cx="4343400" cy="538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63638"/>
            <a:ext cx="4343400" cy="538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20B8A-8D24-4DB5-BD56-15CBE558B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230049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13A31-7C73-4C95-AB6F-4574569D5F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42303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41A59-E643-40BD-B0D2-8AFCCBB52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178492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1516E-AA5C-4FF9-A46A-280AE7000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268641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B23DB6-4EF0-46DB-9BA1-A7438F862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35624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0E8F41-D9FD-4C93-8428-8E2CCAC834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</p:spTree>
    <p:extLst>
      <p:ext uri="{BB962C8B-B14F-4D97-AF65-F5344CB8AC3E}">
        <p14:creationId xmlns:p14="http://schemas.microsoft.com/office/powerpoint/2010/main" val="96854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2"/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50000">
                <a:srgbClr val="181847"/>
              </a:gs>
              <a:gs pos="100000">
                <a:srgbClr val="33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1"/>
          <p:cNvSpPr>
            <a:spLocks noChangeArrowheads="1"/>
          </p:cNvSpPr>
          <p:nvPr/>
        </p:nvSpPr>
        <p:spPr bwMode="auto">
          <a:xfrm>
            <a:off x="0" y="1123950"/>
            <a:ext cx="9144000" cy="5505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8" name="Rectangle 17"/>
          <p:cNvSpPr>
            <a:spLocks noChangeArrowheads="1"/>
          </p:cNvSpPr>
          <p:nvPr/>
        </p:nvSpPr>
        <p:spPr bwMode="auto">
          <a:xfrm>
            <a:off x="0" y="0"/>
            <a:ext cx="9144000" cy="931863"/>
          </a:xfrm>
          <a:prstGeom prst="rect">
            <a:avLst/>
          </a:prstGeom>
          <a:gradFill rotWithShape="1">
            <a:gsLst>
              <a:gs pos="0">
                <a:srgbClr val="598CE7"/>
              </a:gs>
              <a:gs pos="100000">
                <a:srgbClr val="2254D2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>
              <a:defRPr/>
            </a:pPr>
            <a:endParaRPr lang="en-US" altLang="en-US" smtClean="0">
              <a:latin typeface="Arial" charset="0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629400"/>
            <a:ext cx="426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6294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7322AAD-3188-4284-9A47-7895885E66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268413" y="87313"/>
            <a:ext cx="7680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63638"/>
            <a:ext cx="8839200" cy="538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326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6294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September 27, 2013</a:t>
            </a:r>
          </a:p>
        </p:txBody>
      </p:sp>
      <p:sp>
        <p:nvSpPr>
          <p:cNvPr id="1034" name="Rectangle 19"/>
          <p:cNvSpPr>
            <a:spLocks noChangeArrowheads="1"/>
          </p:cNvSpPr>
          <p:nvPr/>
        </p:nvSpPr>
        <p:spPr bwMode="auto">
          <a:xfrm>
            <a:off x="0" y="931863"/>
            <a:ext cx="9144000" cy="192087"/>
          </a:xfrm>
          <a:prstGeom prst="rect">
            <a:avLst/>
          </a:prstGeom>
          <a:gradFill rotWithShape="1">
            <a:gsLst>
              <a:gs pos="0">
                <a:srgbClr val="C78D25"/>
              </a:gs>
              <a:gs pos="50000">
                <a:srgbClr val="EBD173"/>
              </a:gs>
              <a:gs pos="100000">
                <a:srgbClr val="C78D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35" name="Text Box 23"/>
          <p:cNvSpPr txBox="1">
            <a:spLocks noChangeArrowheads="1"/>
          </p:cNvSpPr>
          <p:nvPr/>
        </p:nvSpPr>
        <p:spPr bwMode="auto">
          <a:xfrm>
            <a:off x="7231063" y="879475"/>
            <a:ext cx="21891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sz="1200" b="1" i="1" smtClean="0">
                <a:solidFill>
                  <a:srgbClr val="DBE7F1"/>
                </a:solidFill>
                <a:cs typeface="+mn-cs"/>
              </a:rPr>
              <a:t>Aeronautics &amp; Astronautics</a:t>
            </a:r>
          </a:p>
        </p:txBody>
      </p:sp>
      <p:sp>
        <p:nvSpPr>
          <p:cNvPr id="1036" name="Text Box 24"/>
          <p:cNvSpPr txBox="1">
            <a:spLocks noChangeArrowheads="1"/>
          </p:cNvSpPr>
          <p:nvPr/>
        </p:nvSpPr>
        <p:spPr bwMode="auto">
          <a:xfrm>
            <a:off x="-38100" y="874713"/>
            <a:ext cx="3419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sz="1200" b="1" i="1" smtClean="0">
                <a:solidFill>
                  <a:srgbClr val="DBE7F1"/>
                </a:solidFill>
                <a:cs typeface="+mn-cs"/>
              </a:rPr>
              <a:t>Autonomous Flight Systems Laboratory</a:t>
            </a:r>
          </a:p>
        </p:txBody>
      </p:sp>
      <p:pic>
        <p:nvPicPr>
          <p:cNvPr id="1037" name="Picture 25" descr="AFSL_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71438"/>
            <a:ext cx="10763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07" r:id="rId1"/>
    <p:sldLayoutId id="2147485794" r:id="rId2"/>
    <p:sldLayoutId id="2147485795" r:id="rId3"/>
    <p:sldLayoutId id="2147485796" r:id="rId4"/>
    <p:sldLayoutId id="2147485797" r:id="rId5"/>
    <p:sldLayoutId id="2147485798" r:id="rId6"/>
    <p:sldLayoutId id="2147485799" r:id="rId7"/>
    <p:sldLayoutId id="2147485800" r:id="rId8"/>
    <p:sldLayoutId id="2147485801" r:id="rId9"/>
    <p:sldLayoutId id="2147485802" r:id="rId10"/>
    <p:sldLayoutId id="2147485803" r:id="rId11"/>
    <p:sldLayoutId id="2147485804" r:id="rId12"/>
    <p:sldLayoutId id="2147485805" r:id="rId13"/>
    <p:sldLayoutId id="2147485806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5950" y="2528888"/>
            <a:ext cx="8104188" cy="1152775"/>
          </a:xfrm>
        </p:spPr>
        <p:txBody>
          <a:bodyPr/>
          <a:lstStyle/>
          <a:p>
            <a:pPr algn="ctr" eaLnBrk="1" hangingPunct="1"/>
            <a:r>
              <a:rPr lang="en-US" altLang="en-US" dirty="0" smtClean="0">
                <a:latin typeface="Arial" charset="0"/>
              </a:rPr>
              <a:t>Unity for Scenario Visualization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696913" y="5546725"/>
            <a:ext cx="7767637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 smtClean="0">
                <a:solidFill>
                  <a:srgbClr val="FFFFFF"/>
                </a:solidFill>
              </a:rPr>
              <a:t>January 17, 2014</a:t>
            </a:r>
            <a:endParaRPr lang="en-US" altLang="en-US" sz="2000" b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8306" y="3845638"/>
            <a:ext cx="7872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Christopher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Lum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PhD				lum@uw.edu</a:t>
            </a:r>
          </a:p>
          <a:p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sz="2000" b="1" dirty="0" err="1" smtClean="0">
                <a:solidFill>
                  <a:schemeClr val="bg1"/>
                </a:solidFill>
                <a:latin typeface="+mn-lt"/>
              </a:rPr>
              <a:t>Madt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 Peck, Alum				madtp@uw.edu</a:t>
            </a:r>
          </a:p>
        </p:txBody>
      </p:sp>
    </p:spTree>
  </p:cSld>
  <p:clrMapOvr>
    <a:masterClrMapping/>
  </p:clrMapOvr>
  <p:transition advTm="19227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of Calling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Splice production code directly into Unity code</a:t>
            </a:r>
          </a:p>
          <a:p>
            <a:pPr lvl="1"/>
            <a:r>
              <a:rPr lang="en-US" dirty="0" smtClean="0"/>
              <a:t>Too complex and time consuming</a:t>
            </a:r>
          </a:p>
          <a:p>
            <a:pPr lvl="1"/>
            <a:r>
              <a:rPr lang="en-US" dirty="0" smtClean="0"/>
              <a:t>Not easy to repeat for each scenario</a:t>
            </a:r>
          </a:p>
          <a:p>
            <a:endParaRPr lang="en-US" dirty="0" smtClean="0"/>
          </a:p>
          <a:p>
            <a:r>
              <a:rPr lang="en-US" dirty="0"/>
              <a:t>No way to pull the data directly from our production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74F64F-0141-4F3B-9AB9-B5945DD2246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January 17,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This User 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74F64F-0141-4F3B-9AB9-B5945DD224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January 17, 2014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05" y="1191127"/>
            <a:ext cx="3548981" cy="54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from Production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63638"/>
            <a:ext cx="4311316" cy="5389562"/>
          </a:xfrm>
        </p:spPr>
        <p:txBody>
          <a:bodyPr/>
          <a:lstStyle/>
          <a:p>
            <a:r>
              <a:rPr lang="en-US" dirty="0" smtClean="0"/>
              <a:t>Format of output data</a:t>
            </a:r>
          </a:p>
          <a:p>
            <a:r>
              <a:rPr lang="en-US" dirty="0" smtClean="0"/>
              <a:t>Went with state vector as output by the </a:t>
            </a:r>
            <a:r>
              <a:rPr lang="en-US" dirty="0" err="1" smtClean="0"/>
              <a:t>PrintToFile</a:t>
            </a:r>
            <a:r>
              <a:rPr lang="en-US" dirty="0" smtClean="0"/>
              <a:t> method for the vehicle class</a:t>
            </a:r>
          </a:p>
          <a:p>
            <a:r>
              <a:rPr lang="en-US" dirty="0" smtClean="0"/>
              <a:t>Quickly generated a large data file with </a:t>
            </a:r>
            <a:r>
              <a:rPr lang="en-US" dirty="0" err="1" smtClean="0"/>
              <a:t>Matlab</a:t>
            </a:r>
            <a:endParaRPr lang="en-US" dirty="0"/>
          </a:p>
          <a:p>
            <a:r>
              <a:rPr lang="en-US" dirty="0" smtClean="0"/>
              <a:t>Only position data, no velocity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74F64F-0141-4F3B-9AB9-B5945DD224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January 17, 2014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t="31999" r="52512" b="39380"/>
          <a:stretch/>
        </p:blipFill>
        <p:spPr bwMode="auto">
          <a:xfrm>
            <a:off x="4615988" y="1191539"/>
            <a:ext cx="3951815" cy="2866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3" t="4447" r="39636" b="76557"/>
          <a:stretch/>
        </p:blipFill>
        <p:spPr bwMode="auto">
          <a:xfrm>
            <a:off x="4994973" y="4246324"/>
            <a:ext cx="2545695" cy="192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Video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74F64F-0141-4F3B-9AB9-B5945DD2246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January 17, 2014</a:t>
            </a:r>
            <a:endParaRPr lang="en-US" dirty="0"/>
          </a:p>
        </p:txBody>
      </p:sp>
      <p:pic>
        <p:nvPicPr>
          <p:cNvPr id="8" name="simple fligh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1174750"/>
            <a:ext cx="8839200" cy="5365750"/>
          </a:xfrm>
        </p:spPr>
      </p:pic>
    </p:spTree>
    <p:extLst>
      <p:ext uri="{BB962C8B-B14F-4D97-AF65-F5344CB8AC3E}">
        <p14:creationId xmlns:p14="http://schemas.microsoft.com/office/powerpoint/2010/main" val="5632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63638"/>
            <a:ext cx="7800474" cy="5389562"/>
          </a:xfrm>
        </p:spPr>
        <p:txBody>
          <a:bodyPr/>
          <a:lstStyle/>
          <a:p>
            <a:r>
              <a:rPr lang="en-US" dirty="0" smtClean="0"/>
              <a:t>Visualize separation </a:t>
            </a:r>
            <a:r>
              <a:rPr lang="en-US" dirty="0" smtClean="0"/>
              <a:t>cylinder</a:t>
            </a:r>
            <a:r>
              <a:rPr lang="en-US" dirty="0" smtClean="0"/>
              <a:t> </a:t>
            </a:r>
            <a:r>
              <a:rPr lang="en-US" dirty="0" smtClean="0"/>
              <a:t>and use external data to change its color</a:t>
            </a:r>
          </a:p>
          <a:p>
            <a:endParaRPr lang="en-US" dirty="0" smtClean="0"/>
          </a:p>
          <a:p>
            <a:r>
              <a:rPr lang="en-US" dirty="0" smtClean="0"/>
              <a:t>Import full state vector and display velocities on screen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Washington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74F64F-0141-4F3B-9AB9-B5945DD2246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January 17,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3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695"/>
  <p:tag name="DEFAULTHEIGHT" val="482"/>
</p:tagLst>
</file>

<file path=ppt/theme/theme1.xml><?xml version="1.0" encoding="utf-8"?>
<a:theme xmlns:a="http://schemas.openxmlformats.org/drawingml/2006/main" name="13_09_26_external_demo_1310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13_09_26_external_demo_1310</Template>
  <TotalTime>100</TotalTime>
  <Words>164</Words>
  <Application>Microsoft Office PowerPoint</Application>
  <PresentationFormat>On-screen Show (4:3)</PresentationFormat>
  <Paragraphs>40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Times New Roman</vt:lpstr>
      <vt:lpstr>Garamond</vt:lpstr>
      <vt:lpstr>Wingdings</vt:lpstr>
      <vt:lpstr>13_09_26_external_demo_1310</vt:lpstr>
      <vt:lpstr>Unity for Scenario Visualization</vt:lpstr>
      <vt:lpstr>Method of Calling Data</vt:lpstr>
      <vt:lpstr>Scope of This User Story</vt:lpstr>
      <vt:lpstr>Data from Production Code</vt:lpstr>
      <vt:lpstr>Simple Video</vt:lpstr>
      <vt:lpstr>Next Sprint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Collision Warning System for the Insitu Common Open-mission Management Command and Control (ICOMC2) System  External Demo  Sprint 1310</dc:title>
  <dc:creator>Madison Peck</dc:creator>
  <cp:lastModifiedBy>Madison Peck</cp:lastModifiedBy>
  <cp:revision>12</cp:revision>
  <dcterms:created xsi:type="dcterms:W3CDTF">2013-10-24T19:59:05Z</dcterms:created>
  <dcterms:modified xsi:type="dcterms:W3CDTF">2014-01-17T16:14:45Z</dcterms:modified>
</cp:coreProperties>
</file>